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7" r:id="rId2"/>
    <p:sldId id="403" r:id="rId3"/>
    <p:sldId id="381" r:id="rId4"/>
    <p:sldId id="382" r:id="rId5"/>
    <p:sldId id="384" r:id="rId6"/>
    <p:sldId id="401" r:id="rId7"/>
    <p:sldId id="405" r:id="rId8"/>
    <p:sldId id="402" r:id="rId9"/>
    <p:sldId id="406" r:id="rId10"/>
    <p:sldId id="414" r:id="rId11"/>
    <p:sldId id="391" r:id="rId12"/>
    <p:sldId id="392" r:id="rId13"/>
    <p:sldId id="390" r:id="rId14"/>
    <p:sldId id="412" r:id="rId15"/>
    <p:sldId id="413" r:id="rId16"/>
    <p:sldId id="415" r:id="rId17"/>
    <p:sldId id="393" r:id="rId18"/>
    <p:sldId id="394" r:id="rId19"/>
    <p:sldId id="396" r:id="rId20"/>
    <p:sldId id="404" r:id="rId21"/>
    <p:sldId id="397" r:id="rId22"/>
    <p:sldId id="410" r:id="rId23"/>
    <p:sldId id="398" r:id="rId24"/>
  </p:sldIdLst>
  <p:sldSz cx="7620000" cy="5715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65FEDFA-5EA9-4A32-8463-524DEF4475F2}">
          <p14:sldIdLst>
            <p14:sldId id="257"/>
            <p14:sldId id="403"/>
            <p14:sldId id="381"/>
            <p14:sldId id="382"/>
            <p14:sldId id="384"/>
            <p14:sldId id="401"/>
            <p14:sldId id="405"/>
            <p14:sldId id="402"/>
            <p14:sldId id="406"/>
            <p14:sldId id="414"/>
            <p14:sldId id="391"/>
            <p14:sldId id="392"/>
            <p14:sldId id="390"/>
            <p14:sldId id="412"/>
            <p14:sldId id="413"/>
            <p14:sldId id="415"/>
            <p14:sldId id="393"/>
            <p14:sldId id="394"/>
            <p14:sldId id="396"/>
            <p14:sldId id="404"/>
            <p14:sldId id="397"/>
            <p14:sldId id="410"/>
            <p14:sldId id="398"/>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C239B5E-9C06-8070-58EF-42A858586162}" name="Rachel Lott" initials="RL" userId="S::rlott@ihl.state.ms.us::b6c5993d-8bd1-465e-a34a-c3b97164ceb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858"/>
    <a:srgbClr val="3250FF"/>
    <a:srgbClr val="FFFFFF"/>
    <a:srgbClr val="F90000"/>
    <a:srgbClr val="F0B6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3716EF-A9CD-4A47-9BE0-A23930D0CF79}" v="5" dt="2025-10-14T17:53:31.5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311" autoAdjust="0"/>
    <p:restoredTop sz="94660"/>
  </p:normalViewPr>
  <p:slideViewPr>
    <p:cSldViewPr snapToGrid="0">
      <p:cViewPr varScale="1">
        <p:scale>
          <a:sx n="120" d="100"/>
          <a:sy n="120" d="100"/>
        </p:scale>
        <p:origin x="1620" y="13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913"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7313" y="0"/>
            <a:ext cx="2982912" cy="466725"/>
          </a:xfrm>
          <a:prstGeom prst="rect">
            <a:avLst/>
          </a:prstGeom>
        </p:spPr>
        <p:txBody>
          <a:bodyPr vert="horz" lIns="91440" tIns="45720" rIns="91440" bIns="45720" rtlCol="0"/>
          <a:lstStyle>
            <a:lvl1pPr algn="r">
              <a:defRPr sz="1200"/>
            </a:lvl1pPr>
          </a:lstStyle>
          <a:p>
            <a:fld id="{EB87D343-2136-4A33-A0F1-A5FDFCC360ED}" type="datetimeFigureOut">
              <a:rPr lang="en-US" smtClean="0"/>
              <a:t>11/5/2025</a:t>
            </a:fld>
            <a:endParaRPr lang="en-US"/>
          </a:p>
        </p:txBody>
      </p:sp>
      <p:sp>
        <p:nvSpPr>
          <p:cNvPr id="4" name="Slide Image Placeholder 3"/>
          <p:cNvSpPr>
            <a:spLocks noGrp="1" noRot="1" noChangeAspect="1"/>
          </p:cNvSpPr>
          <p:nvPr>
            <p:ph type="sldImg" idx="2"/>
          </p:nvPr>
        </p:nvSpPr>
        <p:spPr>
          <a:xfrm>
            <a:off x="13509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473575"/>
            <a:ext cx="55054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2982913"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7313" y="8829675"/>
            <a:ext cx="2982912" cy="466725"/>
          </a:xfrm>
          <a:prstGeom prst="rect">
            <a:avLst/>
          </a:prstGeom>
        </p:spPr>
        <p:txBody>
          <a:bodyPr vert="horz" lIns="91440" tIns="45720" rIns="91440" bIns="45720" rtlCol="0" anchor="b"/>
          <a:lstStyle>
            <a:lvl1pPr algn="r">
              <a:defRPr sz="1200"/>
            </a:lvl1pPr>
          </a:lstStyle>
          <a:p>
            <a:fld id="{379B5D51-9D74-4E73-AF23-EC0470D23001}" type="slidenum">
              <a:rPr lang="en-US" smtClean="0"/>
              <a:t>‹#›</a:t>
            </a:fld>
            <a:endParaRPr lang="en-US"/>
          </a:p>
        </p:txBody>
      </p:sp>
    </p:spTree>
    <p:extLst>
      <p:ext uri="{BB962C8B-B14F-4D97-AF65-F5344CB8AC3E}">
        <p14:creationId xmlns:p14="http://schemas.microsoft.com/office/powerpoint/2010/main" val="3571526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7EE85F6-1ED5-45A6-94B2-EEF3BC0F9FE3}"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BC6D1-944B-43E0-8A0C-9CBA9329B31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EE85F6-1ED5-45A6-94B2-EEF3BC0F9FE3}"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BC6D1-944B-43E0-8A0C-9CBA9329B31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EE85F6-1ED5-45A6-94B2-EEF3BC0F9FE3}"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BC6D1-944B-43E0-8A0C-9CBA9329B31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7EE85F6-1ED5-45A6-94B2-EEF3BC0F9FE3}" type="datetimeFigureOut">
              <a:rPr lang="en-US" smtClean="0"/>
              <a:pPr/>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BC6D1-944B-43E0-8A0C-9CBA9329B31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7EE85F6-1ED5-45A6-94B2-EEF3BC0F9FE3}" type="datetimeFigureOut">
              <a:rPr lang="en-US" smtClean="0"/>
              <a:pPr/>
              <a:t>11/5/2025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1BC6D1-944B-43E0-8A0C-9CBA9329B31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7EE85F6-1ED5-45A6-94B2-EEF3BC0F9FE3}" type="datetimeFigureOut">
              <a:rPr lang="en-US" smtClean="0"/>
              <a:pPr/>
              <a:t>11/5/2025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1BC6D1-944B-43E0-8A0C-9CBA9329B31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EE85F6-1ED5-45A6-94B2-EEF3BC0F9FE3}" type="datetimeFigureOut">
              <a:rPr lang="en-US" smtClean="0"/>
              <a:pPr/>
              <a:t>11/5/2025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1BC6D1-944B-43E0-8A0C-9CBA9329B31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7EE85F6-1ED5-45A6-94B2-EEF3BC0F9FE3}" type="datetimeFigureOut">
              <a:rPr lang="en-US" smtClean="0"/>
              <a:pPr/>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BC6D1-944B-43E0-8A0C-9CBA9329B31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7EE85F6-1ED5-45A6-94B2-EEF3BC0F9FE3}" type="datetimeFigureOut">
              <a:rPr lang="en-US" smtClean="0"/>
              <a:pPr/>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BC6D1-944B-43E0-8A0C-9CBA9329B31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EE85F6-1ED5-45A6-94B2-EEF3BC0F9FE3}"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BC6D1-944B-43E0-8A0C-9CBA9329B31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EE85F6-1ED5-45A6-94B2-EEF3BC0F9FE3}"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BC6D1-944B-43E0-8A0C-9CBA9329B31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alpha val="75686"/>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EE85F6-1ED5-45A6-94B2-EEF3BC0F9FE3}" type="datetimeFigureOut">
              <a:rPr lang="en-US" smtClean="0"/>
              <a:pPr/>
              <a:t>11/5/2025</a:t>
            </a:fld>
            <a:endParaRPr lang="en-US"/>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1BC6D1-944B-43E0-8A0C-9CBA9329B31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377"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america250.ms/grants/"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www.mshumanities.org/"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carol@mhc.state.ms.us"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858"/>
        </a:solidFill>
        <a:effectLst/>
      </p:bgPr>
    </p:bg>
    <p:spTree>
      <p:nvGrpSpPr>
        <p:cNvPr id="1" name=""/>
        <p:cNvGrpSpPr/>
        <p:nvPr/>
      </p:nvGrpSpPr>
      <p:grpSpPr>
        <a:xfrm>
          <a:off x="0" y="0"/>
          <a:ext cx="0" cy="0"/>
          <a:chOff x="0" y="0"/>
          <a:chExt cx="0" cy="0"/>
        </a:xfrm>
      </p:grpSpPr>
      <p:sp>
        <p:nvSpPr>
          <p:cNvPr id="259" name="SubTitle"/>
          <p:cNvSpPr txBox="1"/>
          <p:nvPr/>
        </p:nvSpPr>
        <p:spPr>
          <a:xfrm>
            <a:off x="529814" y="4207471"/>
            <a:ext cx="6560377" cy="923330"/>
          </a:xfrm>
          <a:prstGeom prst="rect">
            <a:avLst/>
          </a:prstGeom>
          <a:effectLst/>
        </p:spPr>
        <p:txBody>
          <a:bodyPr wrap="square" lIns="91440" tIns="45720" rIns="91440" bIns="45720" rtlCol="0" anchor="ctr">
            <a:spAutoFit/>
          </a:bodyPr>
          <a:lstStyle/>
          <a:p>
            <a:pPr algn="ctr"/>
            <a:r>
              <a:rPr lang="en-US" sz="5400" dirty="0">
                <a:solidFill>
                  <a:srgbClr val="FFFFFF"/>
                </a:solidFill>
                <a:latin typeface="DM Serif Display" pitchFamily="2" charset="0"/>
                <a:ea typeface="Kozuka Mincho Pro H"/>
              </a:rPr>
              <a:t>Grants Workshop</a:t>
            </a:r>
            <a:endParaRPr lang="en-US" sz="5400" dirty="0">
              <a:solidFill>
                <a:srgbClr val="FFFFFF"/>
              </a:solidFill>
              <a:latin typeface="DM Serif Display" pitchFamily="2" charset="0"/>
              <a:ea typeface="Kozuka Mincho Pro H" panose="02020A00000000000000" pitchFamily="18" charset="-128"/>
            </a:endParaRPr>
          </a:p>
        </p:txBody>
      </p:sp>
      <p:pic>
        <p:nvPicPr>
          <p:cNvPr id="3" name="Picture 2" descr="A red white and blue text on a black background&#10;&#10;AI-generated content may be incorrect.">
            <a:extLst>
              <a:ext uri="{FF2B5EF4-FFF2-40B4-BE49-F238E27FC236}">
                <a16:creationId xmlns:a16="http://schemas.microsoft.com/office/drawing/2014/main" id="{1BF6EA7D-685D-0DCD-8941-F68979E4D5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4046" y="827257"/>
            <a:ext cx="3271907" cy="338021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06619-56E3-FF96-6D86-E56D28EFEA1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75A76DE-12AA-6AD1-4389-AC4A010C6501}"/>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84A9F04C-B139-C7E7-91DD-9B958DFC2FEC}"/>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9DEC780F-8C51-11A4-866A-48511ABDC195}"/>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Who</a:t>
            </a:r>
          </a:p>
        </p:txBody>
      </p:sp>
      <p:pic>
        <p:nvPicPr>
          <p:cNvPr id="2" name="Picture 1" descr="A red white and blue text&#10;&#10;AI-generated content may be incorrect.">
            <a:extLst>
              <a:ext uri="{FF2B5EF4-FFF2-40B4-BE49-F238E27FC236}">
                <a16:creationId xmlns:a16="http://schemas.microsoft.com/office/drawing/2014/main" id="{FFEF8290-1B6D-E53E-32F6-5AC9F0F8A1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1725" y="1702090"/>
            <a:ext cx="2236781" cy="2310825"/>
          </a:xfrm>
          <a:prstGeom prst="rect">
            <a:avLst/>
          </a:prstGeom>
        </p:spPr>
      </p:pic>
      <p:sp>
        <p:nvSpPr>
          <p:cNvPr id="5" name="TextBox 4">
            <a:extLst>
              <a:ext uri="{FF2B5EF4-FFF2-40B4-BE49-F238E27FC236}">
                <a16:creationId xmlns:a16="http://schemas.microsoft.com/office/drawing/2014/main" id="{346011D1-998E-56D2-92CE-22897138BE21}"/>
              </a:ext>
            </a:extLst>
          </p:cNvPr>
          <p:cNvSpPr txBox="1"/>
          <p:nvPr/>
        </p:nvSpPr>
        <p:spPr>
          <a:xfrm>
            <a:off x="2785528" y="1680256"/>
            <a:ext cx="4325591" cy="2354491"/>
          </a:xfrm>
          <a:prstGeom prst="rect">
            <a:avLst/>
          </a:prstGeom>
          <a:noFill/>
        </p:spPr>
        <p:txBody>
          <a:bodyPr wrap="square">
            <a:spAutoFit/>
          </a:bodyPr>
          <a:lstStyle/>
          <a:p>
            <a:r>
              <a:rPr lang="en-US" sz="1900" b="1" dirty="0">
                <a:solidFill>
                  <a:srgbClr val="3250FF"/>
                </a:solidFill>
                <a:latin typeface="Open Serif Regular"/>
              </a:rPr>
              <a:t>America250 Mississippi Commission</a:t>
            </a:r>
          </a:p>
          <a:p>
            <a:pPr>
              <a:spcAft>
                <a:spcPts val="600"/>
              </a:spcAft>
            </a:pPr>
            <a:r>
              <a:rPr lang="en-US" sz="1600" dirty="0">
                <a:solidFill>
                  <a:schemeClr val="bg1"/>
                </a:solidFill>
                <a:latin typeface="Open Serif Regular"/>
              </a:rPr>
              <a:t>Created by the Mississippi Legislature to organize and coordinate statewide events and initiatives for the America250 </a:t>
            </a:r>
            <a:r>
              <a:rPr lang="en-US" sz="1600" dirty="0" err="1">
                <a:solidFill>
                  <a:schemeClr val="bg1"/>
                </a:solidFill>
                <a:latin typeface="Open Serif Regular"/>
              </a:rPr>
              <a:t>semiquincentennial</a:t>
            </a:r>
            <a:r>
              <a:rPr lang="en-US" sz="1600" dirty="0">
                <a:solidFill>
                  <a:schemeClr val="bg1"/>
                </a:solidFill>
                <a:latin typeface="Open Serif Regular"/>
              </a:rPr>
              <a:t>, empowering local communities to celebrate Mississippi's unique history, honor its role in the American story and inspire future generations to appreciate the state's diverse past through education and engagement.</a:t>
            </a:r>
            <a:endParaRPr lang="en-US" sz="300" b="1" dirty="0">
              <a:solidFill>
                <a:schemeClr val="bg1"/>
              </a:solidFill>
              <a:latin typeface="Open Serif Regular"/>
            </a:endParaRPr>
          </a:p>
        </p:txBody>
      </p:sp>
    </p:spTree>
    <p:extLst>
      <p:ext uri="{BB962C8B-B14F-4D97-AF65-F5344CB8AC3E}">
        <p14:creationId xmlns:p14="http://schemas.microsoft.com/office/powerpoint/2010/main" val="673702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BE6F6-F9EC-67F0-9869-1CBF091AAF2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14EADDE-D643-6D4B-77AB-104332ADE9BF}"/>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3E40B624-C3A5-8321-07A0-886159B616A1}"/>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741E7BAD-FE22-15C4-6358-5BA2C0FF4233}"/>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Who</a:t>
            </a:r>
          </a:p>
        </p:txBody>
      </p:sp>
      <p:sp>
        <p:nvSpPr>
          <p:cNvPr id="5" name="TextBox 4">
            <a:extLst>
              <a:ext uri="{FF2B5EF4-FFF2-40B4-BE49-F238E27FC236}">
                <a16:creationId xmlns:a16="http://schemas.microsoft.com/office/drawing/2014/main" id="{883E68DC-E832-94B6-272F-756CD57D119C}"/>
              </a:ext>
            </a:extLst>
          </p:cNvPr>
          <p:cNvSpPr txBox="1"/>
          <p:nvPr/>
        </p:nvSpPr>
        <p:spPr>
          <a:xfrm>
            <a:off x="2785528" y="1895699"/>
            <a:ext cx="4325591" cy="1923604"/>
          </a:xfrm>
          <a:prstGeom prst="rect">
            <a:avLst/>
          </a:prstGeom>
          <a:noFill/>
        </p:spPr>
        <p:txBody>
          <a:bodyPr wrap="square">
            <a:spAutoFit/>
          </a:bodyPr>
          <a:lstStyle/>
          <a:p>
            <a:r>
              <a:rPr lang="en-US" sz="1900" b="1" dirty="0">
                <a:solidFill>
                  <a:srgbClr val="3250FF"/>
                </a:solidFill>
                <a:latin typeface="Open Serif Regular"/>
              </a:rPr>
              <a:t>Mississippi Humanities Council</a:t>
            </a:r>
          </a:p>
          <a:p>
            <a:r>
              <a:rPr lang="en-US" sz="1600" dirty="0">
                <a:solidFill>
                  <a:schemeClr val="bg1"/>
                </a:solidFill>
                <a:latin typeface="Open Serif Regular"/>
              </a:rPr>
              <a:t>A private nonprofit corporation funded by Congress through the National Endowment for the Humanities to create opportunities for Mississippians to learn about themselves and the larger world and to enrich communities through civil conversations about our history and culture.</a:t>
            </a:r>
          </a:p>
          <a:p>
            <a:endParaRPr lang="en-US" sz="400" b="1" dirty="0">
              <a:solidFill>
                <a:schemeClr val="bg1"/>
              </a:solidFill>
              <a:latin typeface="Open Serif Regular"/>
            </a:endParaRPr>
          </a:p>
        </p:txBody>
      </p:sp>
      <p:pic>
        <p:nvPicPr>
          <p:cNvPr id="4" name="Picture 3" descr="A blue and orange text on a black background&#10;&#10;AI-generated content may be incorrect.">
            <a:extLst>
              <a:ext uri="{FF2B5EF4-FFF2-40B4-BE49-F238E27FC236}">
                <a16:creationId xmlns:a16="http://schemas.microsoft.com/office/drawing/2014/main" id="{EB1C6A44-751C-0BEF-6CEE-628B865290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1796" y="2396662"/>
            <a:ext cx="2373732" cy="982463"/>
          </a:xfrm>
          <a:prstGeom prst="rect">
            <a:avLst/>
          </a:prstGeom>
        </p:spPr>
      </p:pic>
    </p:spTree>
    <p:extLst>
      <p:ext uri="{BB962C8B-B14F-4D97-AF65-F5344CB8AC3E}">
        <p14:creationId xmlns:p14="http://schemas.microsoft.com/office/powerpoint/2010/main" val="4157540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81A2A-292B-9B23-67AE-AA3F48C6C62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E318611-1109-C13F-1B28-80CF83580589}"/>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5D1FBCC5-D166-7AA7-5561-CA27521B447A}"/>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A1B364C7-FB2B-C693-78F4-0C20BB0F5A79}"/>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What</a:t>
            </a:r>
          </a:p>
        </p:txBody>
      </p:sp>
      <p:sp>
        <p:nvSpPr>
          <p:cNvPr id="5" name="TextBox 4">
            <a:extLst>
              <a:ext uri="{FF2B5EF4-FFF2-40B4-BE49-F238E27FC236}">
                <a16:creationId xmlns:a16="http://schemas.microsoft.com/office/drawing/2014/main" id="{2685188E-466D-2167-1D8A-1F61B8B6561C}"/>
              </a:ext>
            </a:extLst>
          </p:cNvPr>
          <p:cNvSpPr txBox="1"/>
          <p:nvPr/>
        </p:nvSpPr>
        <p:spPr>
          <a:xfrm>
            <a:off x="930182" y="1795673"/>
            <a:ext cx="5749041" cy="2585323"/>
          </a:xfrm>
          <a:prstGeom prst="rect">
            <a:avLst/>
          </a:prstGeom>
          <a:noFill/>
        </p:spPr>
        <p:txBody>
          <a:bodyPr wrap="square">
            <a:spAutoFit/>
          </a:bodyPr>
          <a:lstStyle/>
          <a:p>
            <a:r>
              <a:rPr lang="en-US" dirty="0">
                <a:solidFill>
                  <a:schemeClr val="bg1"/>
                </a:solidFill>
                <a:latin typeface="Open Serif Regular"/>
              </a:rPr>
              <a:t>The America250 Mississippi grant program aims to empower local organizations to honor their unique histories, foster a deeper understanding of Mississippi’s vital role in the American story and inspire meaningful engagement with our shared heritage. By supporting public events and initiatives during the </a:t>
            </a:r>
            <a:r>
              <a:rPr lang="en-US" dirty="0" err="1">
                <a:solidFill>
                  <a:schemeClr val="bg1"/>
                </a:solidFill>
                <a:latin typeface="Open Serif Regular"/>
              </a:rPr>
              <a:t>semiquincentennial</a:t>
            </a:r>
            <a:r>
              <a:rPr lang="en-US" dirty="0">
                <a:solidFill>
                  <a:schemeClr val="bg1"/>
                </a:solidFill>
                <a:latin typeface="Open Serif Regular"/>
              </a:rPr>
              <a:t>, the program seeks to create lasting legacies that will help future generations of Mississippians appreciate and celebrate the rich and diverse tapestry of our state’s past.</a:t>
            </a:r>
            <a:endParaRPr lang="en-US" sz="500" b="1" dirty="0">
              <a:solidFill>
                <a:schemeClr val="bg1"/>
              </a:solidFill>
              <a:latin typeface="Open Serif Regular"/>
            </a:endParaRPr>
          </a:p>
        </p:txBody>
      </p:sp>
    </p:spTree>
    <p:extLst>
      <p:ext uri="{BB962C8B-B14F-4D97-AF65-F5344CB8AC3E}">
        <p14:creationId xmlns:p14="http://schemas.microsoft.com/office/powerpoint/2010/main" val="3539158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F71AD-D286-C0C2-F0BD-1FF1E433751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035E50B-1B70-B3E1-D23D-C338A6F430F6}"/>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BC6ABE4D-9FC0-3C29-4987-1DC48F91B548}"/>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F3619E18-3CBA-EA4B-03B4-89130F224F45}"/>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Themes</a:t>
            </a:r>
          </a:p>
        </p:txBody>
      </p:sp>
      <p:sp>
        <p:nvSpPr>
          <p:cNvPr id="2" name="TextBox 1">
            <a:extLst>
              <a:ext uri="{FF2B5EF4-FFF2-40B4-BE49-F238E27FC236}">
                <a16:creationId xmlns:a16="http://schemas.microsoft.com/office/drawing/2014/main" id="{06AED0E1-75EE-AF24-4468-183BAFC20625}"/>
              </a:ext>
            </a:extLst>
          </p:cNvPr>
          <p:cNvSpPr txBox="1"/>
          <p:nvPr/>
        </p:nvSpPr>
        <p:spPr>
          <a:xfrm>
            <a:off x="813687" y="1230354"/>
            <a:ext cx="5749041" cy="2123658"/>
          </a:xfrm>
          <a:prstGeom prst="rect">
            <a:avLst/>
          </a:prstGeom>
          <a:noFill/>
        </p:spPr>
        <p:txBody>
          <a:bodyPr wrap="square">
            <a:spAutoFit/>
          </a:bodyPr>
          <a:lstStyle/>
          <a:p>
            <a:pPr>
              <a:spcAft>
                <a:spcPts val="600"/>
              </a:spcAft>
            </a:pPr>
            <a:r>
              <a:rPr lang="en-US" sz="2000" b="1" dirty="0">
                <a:solidFill>
                  <a:srgbClr val="3250FF"/>
                </a:solidFill>
                <a:latin typeface="Open Serif Regular"/>
              </a:rPr>
              <a:t>Applicants are encouraged to develop projects that explore at least one of the following four themes:</a:t>
            </a:r>
          </a:p>
          <a:p>
            <a:pPr marL="800080" lvl="1" indent="-342891">
              <a:spcAft>
                <a:spcPts val="600"/>
              </a:spcAft>
              <a:buClr>
                <a:srgbClr val="F90000"/>
              </a:buClr>
              <a:buSzPct val="100000"/>
              <a:buFont typeface="Arial" panose="020B0604020202020204" pitchFamily="34" charset="0"/>
              <a:buChar char="•"/>
            </a:pPr>
            <a:r>
              <a:rPr lang="en-US" dirty="0">
                <a:solidFill>
                  <a:schemeClr val="bg1"/>
                </a:solidFill>
                <a:latin typeface="Open Serif Regular"/>
              </a:rPr>
              <a:t>We the People </a:t>
            </a:r>
          </a:p>
          <a:p>
            <a:pPr marL="800080" lvl="1" indent="-342891">
              <a:spcAft>
                <a:spcPts val="600"/>
              </a:spcAft>
              <a:buClr>
                <a:srgbClr val="F90000"/>
              </a:buClr>
              <a:buSzPct val="100000"/>
              <a:buFont typeface="Arial" panose="020B0604020202020204" pitchFamily="34" charset="0"/>
              <a:buChar char="•"/>
            </a:pPr>
            <a:r>
              <a:rPr lang="en-US" dirty="0">
                <a:solidFill>
                  <a:schemeClr val="bg1"/>
                </a:solidFill>
                <a:latin typeface="Open Serif Regular"/>
              </a:rPr>
              <a:t>The Power of Place </a:t>
            </a:r>
          </a:p>
          <a:p>
            <a:pPr marL="800080" lvl="1" indent="-342891">
              <a:spcAft>
                <a:spcPts val="600"/>
              </a:spcAft>
              <a:buClr>
                <a:srgbClr val="F90000"/>
              </a:buClr>
              <a:buSzPct val="100000"/>
              <a:buFont typeface="Arial" panose="020B0604020202020204" pitchFamily="34" charset="0"/>
              <a:buChar char="•"/>
            </a:pPr>
            <a:r>
              <a:rPr lang="en-US" dirty="0">
                <a:solidFill>
                  <a:schemeClr val="bg1"/>
                </a:solidFill>
                <a:latin typeface="Open Serif Regular"/>
              </a:rPr>
              <a:t>Mississippi in the American Story </a:t>
            </a:r>
          </a:p>
          <a:p>
            <a:pPr marL="800080" lvl="1" indent="-342891">
              <a:spcAft>
                <a:spcPts val="600"/>
              </a:spcAft>
              <a:buClr>
                <a:srgbClr val="F90000"/>
              </a:buClr>
              <a:buSzPct val="100000"/>
              <a:buFont typeface="Arial" panose="020B0604020202020204" pitchFamily="34" charset="0"/>
              <a:buChar char="•"/>
            </a:pPr>
            <a:r>
              <a:rPr lang="en-US" dirty="0">
                <a:solidFill>
                  <a:schemeClr val="bg1"/>
                </a:solidFill>
                <a:latin typeface="Open Serif Regular"/>
              </a:rPr>
              <a:t>Mississippi Traditions </a:t>
            </a:r>
          </a:p>
        </p:txBody>
      </p:sp>
    </p:spTree>
    <p:extLst>
      <p:ext uri="{BB962C8B-B14F-4D97-AF65-F5344CB8AC3E}">
        <p14:creationId xmlns:p14="http://schemas.microsoft.com/office/powerpoint/2010/main" val="4161091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2F474-9601-9ED7-2AF3-4569EC14138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5344375D-2E2F-567E-FE6A-BA45D893C5B7}"/>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20AF21D4-2BC2-42C9-BC04-180AFE3B4EB9}"/>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40C19B41-8778-05DE-1A0E-32082DB95276}"/>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Themes</a:t>
            </a:r>
          </a:p>
        </p:txBody>
      </p:sp>
      <p:sp>
        <p:nvSpPr>
          <p:cNvPr id="2" name="TextBox 1">
            <a:extLst>
              <a:ext uri="{FF2B5EF4-FFF2-40B4-BE49-F238E27FC236}">
                <a16:creationId xmlns:a16="http://schemas.microsoft.com/office/drawing/2014/main" id="{7F28FAFA-7F1A-1877-9655-559EF94108D4}"/>
              </a:ext>
            </a:extLst>
          </p:cNvPr>
          <p:cNvSpPr txBox="1"/>
          <p:nvPr/>
        </p:nvSpPr>
        <p:spPr>
          <a:xfrm>
            <a:off x="921194" y="1230355"/>
            <a:ext cx="5749041" cy="2031325"/>
          </a:xfrm>
          <a:prstGeom prst="rect">
            <a:avLst/>
          </a:prstGeom>
          <a:noFill/>
        </p:spPr>
        <p:txBody>
          <a:bodyPr wrap="square">
            <a:spAutoFit/>
          </a:bodyPr>
          <a:lstStyle/>
          <a:p>
            <a:r>
              <a:rPr lang="en-US" b="1" dirty="0">
                <a:solidFill>
                  <a:srgbClr val="3250FF"/>
                </a:solidFill>
                <a:latin typeface="Open Serif Regular"/>
              </a:rPr>
              <a:t>We the People </a:t>
            </a:r>
          </a:p>
          <a:p>
            <a:r>
              <a:rPr lang="en-US" dirty="0">
                <a:solidFill>
                  <a:schemeClr val="bg1"/>
                </a:solidFill>
                <a:latin typeface="Open Serif Regular"/>
              </a:rPr>
              <a:t>Inspired by the founders’ ideals, generations of Mississippians have fought for their rights to life, liberty, and the pursuit of happiness. This theme explores how the definition of “We the People” has evolved over time, highlighting Mississippi’s pivotal role in expanding the definition of American citizenship.</a:t>
            </a:r>
          </a:p>
        </p:txBody>
      </p:sp>
    </p:spTree>
    <p:extLst>
      <p:ext uri="{BB962C8B-B14F-4D97-AF65-F5344CB8AC3E}">
        <p14:creationId xmlns:p14="http://schemas.microsoft.com/office/powerpoint/2010/main" val="1781959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2A2C3-E61A-83A5-BAC1-D2D1C1A4A09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784C1E9-B056-C23F-F1A0-EDEB24299F1A}"/>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62FAF286-CBA4-5FC6-8BFE-D22798B3B09F}"/>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76BE07A1-B7F7-FD67-F157-F8D97DA17F1E}"/>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Themes</a:t>
            </a:r>
          </a:p>
        </p:txBody>
      </p:sp>
      <p:sp>
        <p:nvSpPr>
          <p:cNvPr id="2" name="TextBox 1">
            <a:extLst>
              <a:ext uri="{FF2B5EF4-FFF2-40B4-BE49-F238E27FC236}">
                <a16:creationId xmlns:a16="http://schemas.microsoft.com/office/drawing/2014/main" id="{BFBDBAD0-FC1E-BBEC-7E0F-EEE2E01314FB}"/>
              </a:ext>
            </a:extLst>
          </p:cNvPr>
          <p:cNvSpPr txBox="1"/>
          <p:nvPr/>
        </p:nvSpPr>
        <p:spPr>
          <a:xfrm>
            <a:off x="921194" y="1230354"/>
            <a:ext cx="5749041" cy="1754326"/>
          </a:xfrm>
          <a:prstGeom prst="rect">
            <a:avLst/>
          </a:prstGeom>
          <a:noFill/>
        </p:spPr>
        <p:txBody>
          <a:bodyPr wrap="square">
            <a:spAutoFit/>
          </a:bodyPr>
          <a:lstStyle/>
          <a:p>
            <a:r>
              <a:rPr lang="en-US" b="1" dirty="0">
                <a:solidFill>
                  <a:srgbClr val="3250FF"/>
                </a:solidFill>
                <a:latin typeface="Open Serif Regular"/>
              </a:rPr>
              <a:t>The Power of Place </a:t>
            </a:r>
          </a:p>
          <a:p>
            <a:r>
              <a:rPr lang="en-US" dirty="0">
                <a:solidFill>
                  <a:schemeClr val="bg1"/>
                </a:solidFill>
                <a:latin typeface="Open Serif Regular"/>
              </a:rPr>
              <a:t>Mississippi’s landscape and communities have been shaped by centuries of change. This theme invites projects that examine how place has influenced the development of Mississippi’s unique identity and how your community’s story contributes to the state’s shared narrative.</a:t>
            </a:r>
          </a:p>
        </p:txBody>
      </p:sp>
    </p:spTree>
    <p:extLst>
      <p:ext uri="{BB962C8B-B14F-4D97-AF65-F5344CB8AC3E}">
        <p14:creationId xmlns:p14="http://schemas.microsoft.com/office/powerpoint/2010/main" val="3321598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C2DEF-6A16-0342-04B4-57951F5377D7}"/>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918E86A-9FF9-CD54-186C-36EE0656DE4C}"/>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8E87B702-E996-79F6-8A0D-E209C065D744}"/>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4E288D0F-73F1-E1C5-61CE-82A5B204726F}"/>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Themes</a:t>
            </a:r>
          </a:p>
        </p:txBody>
      </p:sp>
      <p:sp>
        <p:nvSpPr>
          <p:cNvPr id="2" name="TextBox 1">
            <a:extLst>
              <a:ext uri="{FF2B5EF4-FFF2-40B4-BE49-F238E27FC236}">
                <a16:creationId xmlns:a16="http://schemas.microsoft.com/office/drawing/2014/main" id="{B47062DA-8C93-1B69-B02C-79F2F380696D}"/>
              </a:ext>
            </a:extLst>
          </p:cNvPr>
          <p:cNvSpPr txBox="1"/>
          <p:nvPr/>
        </p:nvSpPr>
        <p:spPr>
          <a:xfrm>
            <a:off x="744442" y="1164512"/>
            <a:ext cx="6120516" cy="1754326"/>
          </a:xfrm>
          <a:prstGeom prst="rect">
            <a:avLst/>
          </a:prstGeom>
          <a:noFill/>
        </p:spPr>
        <p:txBody>
          <a:bodyPr wrap="square">
            <a:spAutoFit/>
          </a:bodyPr>
          <a:lstStyle/>
          <a:p>
            <a:r>
              <a:rPr lang="en-US" b="1" dirty="0">
                <a:solidFill>
                  <a:srgbClr val="3250FF"/>
                </a:solidFill>
                <a:latin typeface="Open Serif Regular"/>
              </a:rPr>
              <a:t>Mississippi in the American Story </a:t>
            </a:r>
          </a:p>
          <a:p>
            <a:r>
              <a:rPr lang="en-US" dirty="0">
                <a:solidFill>
                  <a:schemeClr val="bg1"/>
                </a:solidFill>
                <a:latin typeface="Open Serif Regular"/>
              </a:rPr>
              <a:t>Mississippi has played a vital role in the nation’s history. This theme supports projects that examine how Mississippi has been at the center of major American events and movements—political, economic, social and cultural—underscoring the state’s impact on the broader American story.</a:t>
            </a:r>
          </a:p>
        </p:txBody>
      </p:sp>
    </p:spTree>
    <p:extLst>
      <p:ext uri="{BB962C8B-B14F-4D97-AF65-F5344CB8AC3E}">
        <p14:creationId xmlns:p14="http://schemas.microsoft.com/office/powerpoint/2010/main" val="828890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52EA0-4C77-195A-4C71-7B516AD859C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04640C3-2EBB-40A0-AB0D-599C169B8F79}"/>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B79DDAA8-D9B4-3587-26FB-A91144399DC0}"/>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1E01CCE7-E31A-6C2E-7398-74AB74E56B30}"/>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Themes</a:t>
            </a:r>
          </a:p>
        </p:txBody>
      </p:sp>
      <p:sp>
        <p:nvSpPr>
          <p:cNvPr id="2" name="TextBox 1">
            <a:extLst>
              <a:ext uri="{FF2B5EF4-FFF2-40B4-BE49-F238E27FC236}">
                <a16:creationId xmlns:a16="http://schemas.microsoft.com/office/drawing/2014/main" id="{595795D1-6B88-ECAC-CBD9-A9CED62F8C69}"/>
              </a:ext>
            </a:extLst>
          </p:cNvPr>
          <p:cNvSpPr txBox="1"/>
          <p:nvPr/>
        </p:nvSpPr>
        <p:spPr>
          <a:xfrm>
            <a:off x="744442" y="1164512"/>
            <a:ext cx="6120516" cy="2308324"/>
          </a:xfrm>
          <a:prstGeom prst="rect">
            <a:avLst/>
          </a:prstGeom>
          <a:noFill/>
        </p:spPr>
        <p:txBody>
          <a:bodyPr wrap="square">
            <a:spAutoFit/>
          </a:bodyPr>
          <a:lstStyle/>
          <a:p>
            <a:r>
              <a:rPr lang="en-US" b="1" dirty="0">
                <a:solidFill>
                  <a:srgbClr val="3250FF"/>
                </a:solidFill>
                <a:latin typeface="Open Serif Regular"/>
              </a:rPr>
              <a:t>Mississippi Traditions </a:t>
            </a:r>
          </a:p>
          <a:p>
            <a:r>
              <a:rPr lang="en-US" dirty="0">
                <a:solidFill>
                  <a:schemeClr val="bg1"/>
                </a:solidFill>
                <a:latin typeface="Open Serif Regular"/>
              </a:rPr>
              <a:t>Mississippi is renowned for its creative spirit and cultural traditions. This theme celebrates the state’s rich heritage in literature, music, visual arts and folklife—from Choctaw and Chickasaw traditions and the birth of the blues and country music to the literary giants who sought to explain a place like Mississippi to the world - and explores how creativity and tradition sustain and inspire Mississippians today.</a:t>
            </a:r>
          </a:p>
        </p:txBody>
      </p:sp>
    </p:spTree>
    <p:extLst>
      <p:ext uri="{BB962C8B-B14F-4D97-AF65-F5344CB8AC3E}">
        <p14:creationId xmlns:p14="http://schemas.microsoft.com/office/powerpoint/2010/main" val="1405979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44518-0E0A-B9CA-4979-2156E4BF0057}"/>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B2C1880-3733-8018-2710-6AF5B34DC125}"/>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3267FF5D-AB6D-4242-C82B-7EB702E82D5B}"/>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ABDAB5CA-7575-1A5E-3A8A-A0DE37AD9A12}"/>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Grant Types</a:t>
            </a:r>
          </a:p>
        </p:txBody>
      </p:sp>
      <p:sp>
        <p:nvSpPr>
          <p:cNvPr id="2" name="TextBox 1">
            <a:extLst>
              <a:ext uri="{FF2B5EF4-FFF2-40B4-BE49-F238E27FC236}">
                <a16:creationId xmlns:a16="http://schemas.microsoft.com/office/drawing/2014/main" id="{B4DD13B3-666C-AF06-74C5-9FDF2B3857F7}"/>
              </a:ext>
            </a:extLst>
          </p:cNvPr>
          <p:cNvSpPr txBox="1"/>
          <p:nvPr/>
        </p:nvSpPr>
        <p:spPr>
          <a:xfrm>
            <a:off x="921192" y="2118452"/>
            <a:ext cx="5749041" cy="2539157"/>
          </a:xfrm>
          <a:prstGeom prst="rect">
            <a:avLst/>
          </a:prstGeom>
          <a:noFill/>
        </p:spPr>
        <p:txBody>
          <a:bodyPr wrap="square">
            <a:spAutoFit/>
          </a:bodyPr>
          <a:lstStyle/>
          <a:p>
            <a:pPr algn="ctr">
              <a:spcAft>
                <a:spcPts val="600"/>
              </a:spcAft>
            </a:pPr>
            <a:r>
              <a:rPr lang="en-US" sz="3600" b="1" dirty="0">
                <a:solidFill>
                  <a:srgbClr val="3250FF"/>
                </a:solidFill>
                <a:latin typeface="Open Serif Regular"/>
              </a:rPr>
              <a:t>Program Grants</a:t>
            </a:r>
          </a:p>
          <a:p>
            <a:pPr algn="ctr">
              <a:spcAft>
                <a:spcPts val="600"/>
              </a:spcAft>
            </a:pPr>
            <a:r>
              <a:rPr lang="en-US" sz="3600" b="1" dirty="0" err="1">
                <a:solidFill>
                  <a:srgbClr val="3250FF"/>
                </a:solidFill>
                <a:latin typeface="Open Serif Regular"/>
              </a:rPr>
              <a:t>Minigrants</a:t>
            </a:r>
            <a:endParaRPr lang="en-US" sz="3600" b="1" dirty="0">
              <a:solidFill>
                <a:srgbClr val="3250FF"/>
              </a:solidFill>
              <a:latin typeface="Open Serif Regular"/>
            </a:endParaRPr>
          </a:p>
          <a:p>
            <a:pPr algn="ctr">
              <a:spcAft>
                <a:spcPts val="600"/>
              </a:spcAft>
            </a:pPr>
            <a:r>
              <a:rPr lang="en-US" sz="3600" b="1" dirty="0">
                <a:solidFill>
                  <a:srgbClr val="3250FF"/>
                </a:solidFill>
                <a:latin typeface="Open Serif Regular"/>
              </a:rPr>
              <a:t>Legacy Grants</a:t>
            </a:r>
          </a:p>
          <a:p>
            <a:pPr algn="ctr">
              <a:spcAft>
                <a:spcPts val="600"/>
              </a:spcAft>
            </a:pPr>
            <a:endParaRPr lang="en-US" sz="3600" b="1" dirty="0">
              <a:solidFill>
                <a:srgbClr val="3250FF"/>
              </a:solidFill>
              <a:latin typeface="Open Serif Regular"/>
            </a:endParaRPr>
          </a:p>
        </p:txBody>
      </p:sp>
    </p:spTree>
    <p:extLst>
      <p:ext uri="{BB962C8B-B14F-4D97-AF65-F5344CB8AC3E}">
        <p14:creationId xmlns:p14="http://schemas.microsoft.com/office/powerpoint/2010/main" val="519089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68798-ED4B-8926-83D9-2A7B236C902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7000B49-A83E-8E69-EBBF-C389B68699CC}"/>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5D18C682-780A-4B18-BCB2-692980A4F311}"/>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410D1AD5-AA6E-0D46-588C-0DEE52D1FAA6}"/>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Grant Types: Program Grants</a:t>
            </a:r>
          </a:p>
        </p:txBody>
      </p:sp>
      <p:sp>
        <p:nvSpPr>
          <p:cNvPr id="2" name="TextBox 1">
            <a:extLst>
              <a:ext uri="{FF2B5EF4-FFF2-40B4-BE49-F238E27FC236}">
                <a16:creationId xmlns:a16="http://schemas.microsoft.com/office/drawing/2014/main" id="{57406CD2-487E-9E72-38BB-87C41C67D6A5}"/>
              </a:ext>
            </a:extLst>
          </p:cNvPr>
          <p:cNvSpPr txBox="1"/>
          <p:nvPr/>
        </p:nvSpPr>
        <p:spPr>
          <a:xfrm>
            <a:off x="813687" y="1230353"/>
            <a:ext cx="5749041" cy="3724096"/>
          </a:xfrm>
          <a:prstGeom prst="rect">
            <a:avLst/>
          </a:prstGeom>
          <a:noFill/>
        </p:spPr>
        <p:txBody>
          <a:bodyPr wrap="square">
            <a:spAutoFit/>
          </a:bodyPr>
          <a:lstStyle/>
          <a:p>
            <a:pPr>
              <a:spcAft>
                <a:spcPts val="600"/>
              </a:spcAft>
            </a:pPr>
            <a:r>
              <a:rPr lang="en-US" sz="1900" b="1" dirty="0">
                <a:solidFill>
                  <a:srgbClr val="3250FF"/>
                </a:solidFill>
                <a:latin typeface="Open Serif Regular"/>
              </a:rPr>
              <a:t>Program Grants </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Purpose: To support local celebrations of the </a:t>
            </a:r>
            <a:r>
              <a:rPr lang="en-US" sz="1600" dirty="0" err="1">
                <a:solidFill>
                  <a:schemeClr val="bg1"/>
                </a:solidFill>
                <a:latin typeface="Open Serif Regular"/>
              </a:rPr>
              <a:t>semiquincentennial</a:t>
            </a:r>
            <a:r>
              <a:rPr lang="en-US" sz="1600" dirty="0">
                <a:solidFill>
                  <a:schemeClr val="bg1"/>
                </a:solidFill>
                <a:latin typeface="Open Serif Regular"/>
              </a:rPr>
              <a:t> and public programs that explore the themes of America250 Mississippi.</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Eligible Projects Include: Festivals, concerts, lecture series, living history programs, theatrical productions, local history projects, literary events, traveling exhibits, oral history initiatives, discussion programs, etc. </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Grant Amount: Up to $10,000</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Cost Share: Must be matched 1:1, with at least 10% cash, the remainder can be in-kind</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Deadlines: September 15, 2025; November 15, 2025; January 15, 2026; March 15, 2026.</a:t>
            </a:r>
          </a:p>
        </p:txBody>
      </p:sp>
    </p:spTree>
    <p:extLst>
      <p:ext uri="{BB962C8B-B14F-4D97-AF65-F5344CB8AC3E}">
        <p14:creationId xmlns:p14="http://schemas.microsoft.com/office/powerpoint/2010/main" val="3446444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B438F-2B12-BE97-6EDA-5B48C35523D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77AB78-A16D-6729-0D34-6185B09BC239}"/>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20FC04FE-D5D4-55E8-67CE-56782528085E}"/>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5DDB2C25-260B-3A20-479A-06E24E94ABF2}"/>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Grant Types: Mini Grants</a:t>
            </a:r>
          </a:p>
        </p:txBody>
      </p:sp>
      <p:sp>
        <p:nvSpPr>
          <p:cNvPr id="2" name="TextBox 1">
            <a:extLst>
              <a:ext uri="{FF2B5EF4-FFF2-40B4-BE49-F238E27FC236}">
                <a16:creationId xmlns:a16="http://schemas.microsoft.com/office/drawing/2014/main" id="{C54D59FF-4F67-DF4D-7F6E-AA7BCA3EC12A}"/>
              </a:ext>
            </a:extLst>
          </p:cNvPr>
          <p:cNvSpPr txBox="1"/>
          <p:nvPr/>
        </p:nvSpPr>
        <p:spPr>
          <a:xfrm>
            <a:off x="813687" y="1230355"/>
            <a:ext cx="5749041" cy="2662267"/>
          </a:xfrm>
          <a:prstGeom prst="rect">
            <a:avLst/>
          </a:prstGeom>
          <a:noFill/>
        </p:spPr>
        <p:txBody>
          <a:bodyPr wrap="square">
            <a:spAutoFit/>
          </a:bodyPr>
          <a:lstStyle/>
          <a:p>
            <a:pPr>
              <a:spcAft>
                <a:spcPts val="600"/>
              </a:spcAft>
            </a:pPr>
            <a:r>
              <a:rPr lang="en-US" sz="1900" b="1" dirty="0">
                <a:solidFill>
                  <a:srgbClr val="3250FF"/>
                </a:solidFill>
                <a:latin typeface="Open Serif Regular"/>
              </a:rPr>
              <a:t>Mini Grants </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Purpose: To provide accessible, flexible funding for small-scale, grassroots projects and local activities commemorating America250.</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Grant Amount: Up to $5,000</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Cost Share: Must be matched 1:1 with either cash or in-kind, or a combination.</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Deadlines: Rolling deadlines until mini grant funds are exhausted.</a:t>
            </a:r>
          </a:p>
        </p:txBody>
      </p:sp>
    </p:spTree>
    <p:extLst>
      <p:ext uri="{BB962C8B-B14F-4D97-AF65-F5344CB8AC3E}">
        <p14:creationId xmlns:p14="http://schemas.microsoft.com/office/powerpoint/2010/main" val="1506601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8C424-C8BE-A08C-ED9A-2BEB7BC2F26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874A87A-C4C3-1CA9-7E7D-8B7E4E769014}"/>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91B46633-9B6D-B708-5464-6DFE109EDB20}"/>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6F4361EB-CB01-78CC-076F-DF97E2CB4FDF}"/>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Grant Types: Legacy Grants</a:t>
            </a:r>
          </a:p>
        </p:txBody>
      </p:sp>
      <p:sp>
        <p:nvSpPr>
          <p:cNvPr id="2" name="TextBox 1">
            <a:extLst>
              <a:ext uri="{FF2B5EF4-FFF2-40B4-BE49-F238E27FC236}">
                <a16:creationId xmlns:a16="http://schemas.microsoft.com/office/drawing/2014/main" id="{E31734D5-94E8-D98D-CF18-E19511803F49}"/>
              </a:ext>
            </a:extLst>
          </p:cNvPr>
          <p:cNvSpPr txBox="1"/>
          <p:nvPr/>
        </p:nvSpPr>
        <p:spPr>
          <a:xfrm>
            <a:off x="813687" y="1230353"/>
            <a:ext cx="5749041" cy="3954929"/>
          </a:xfrm>
          <a:prstGeom prst="rect">
            <a:avLst/>
          </a:prstGeom>
          <a:noFill/>
        </p:spPr>
        <p:txBody>
          <a:bodyPr wrap="square">
            <a:spAutoFit/>
          </a:bodyPr>
          <a:lstStyle/>
          <a:p>
            <a:pPr>
              <a:spcAft>
                <a:spcPts val="600"/>
              </a:spcAft>
            </a:pPr>
            <a:r>
              <a:rPr lang="en-US" b="1" dirty="0">
                <a:solidFill>
                  <a:srgbClr val="3250FF"/>
                </a:solidFill>
                <a:latin typeface="Open Serif Regular"/>
              </a:rPr>
              <a:t>Legacy Grants </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Purpose: To support larger projects that enhance a community’s capacity to explore and promote local history, leaving a lasting legacy for future generations.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Eligible Projects: Examples include expansion or enhancement of local history museums, development of multimedia historical tours, publication of community histories, community-wide oral history or archival projects, online exhibits, or substantial documentary media projects. </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Grant Amount: Up to $20,000</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Cost Share: Must be matched 1:1, with at least 50% of the match being cash, the remainder can be in-kind.</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Deadlines: December 1, 2025; February 1, 2026</a:t>
            </a:r>
          </a:p>
        </p:txBody>
      </p:sp>
    </p:spTree>
    <p:extLst>
      <p:ext uri="{BB962C8B-B14F-4D97-AF65-F5344CB8AC3E}">
        <p14:creationId xmlns:p14="http://schemas.microsoft.com/office/powerpoint/2010/main" val="3420869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FBC21-B750-89B6-6E92-6A99195AED9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626393F-71BE-E842-303E-7A38BC6C20A2}"/>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0900DD83-AC05-2053-BCC1-544F0941CEB9}"/>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C5179ABC-B1C9-6760-AE9B-AE146AF0E3BE}"/>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What is NOT a Legacy Grant?</a:t>
            </a:r>
          </a:p>
        </p:txBody>
      </p:sp>
      <p:sp>
        <p:nvSpPr>
          <p:cNvPr id="2" name="TextBox 1">
            <a:extLst>
              <a:ext uri="{FF2B5EF4-FFF2-40B4-BE49-F238E27FC236}">
                <a16:creationId xmlns:a16="http://schemas.microsoft.com/office/drawing/2014/main" id="{47079BB9-B3E3-67E2-7363-BF75A25BE03F}"/>
              </a:ext>
            </a:extLst>
          </p:cNvPr>
          <p:cNvSpPr txBox="1"/>
          <p:nvPr/>
        </p:nvSpPr>
        <p:spPr>
          <a:xfrm>
            <a:off x="813687" y="1230355"/>
            <a:ext cx="5749041" cy="2446824"/>
          </a:xfrm>
          <a:prstGeom prst="rect">
            <a:avLst/>
          </a:prstGeom>
          <a:noFill/>
        </p:spPr>
        <p:txBody>
          <a:bodyPr wrap="square">
            <a:spAutoFit/>
          </a:bodyPr>
          <a:lstStyle/>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One-time events or programs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Events or projects specific to 2026</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Celebrations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Endowments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Large-scale public art installments such as murals or sculptures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Documentary films with a narrow topic or a focus specific to a current topic</a:t>
            </a:r>
          </a:p>
        </p:txBody>
      </p:sp>
    </p:spTree>
    <p:extLst>
      <p:ext uri="{BB962C8B-B14F-4D97-AF65-F5344CB8AC3E}">
        <p14:creationId xmlns:p14="http://schemas.microsoft.com/office/powerpoint/2010/main" val="2133033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21752-BA29-3B04-9AD2-3718BE65B0D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0C6AF5B-DD3C-6A70-4D4E-C8DF4B650F75}"/>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FEE385C7-6530-4A3E-03B4-2C473418C91B}"/>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C5C92F72-6916-58CC-5C23-51BED5E3BFEF}"/>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Legacy Grant Examples</a:t>
            </a:r>
          </a:p>
        </p:txBody>
      </p:sp>
      <p:sp>
        <p:nvSpPr>
          <p:cNvPr id="2" name="TextBox 1">
            <a:extLst>
              <a:ext uri="{FF2B5EF4-FFF2-40B4-BE49-F238E27FC236}">
                <a16:creationId xmlns:a16="http://schemas.microsoft.com/office/drawing/2014/main" id="{D673860D-4CE6-054F-B85F-A5333AACC1C9}"/>
              </a:ext>
            </a:extLst>
          </p:cNvPr>
          <p:cNvSpPr txBox="1"/>
          <p:nvPr/>
        </p:nvSpPr>
        <p:spPr>
          <a:xfrm>
            <a:off x="813687" y="1230355"/>
            <a:ext cx="5749041" cy="4247317"/>
          </a:xfrm>
          <a:prstGeom prst="rect">
            <a:avLst/>
          </a:prstGeom>
          <a:noFill/>
        </p:spPr>
        <p:txBody>
          <a:bodyPr wrap="square">
            <a:spAutoFit/>
          </a:bodyPr>
          <a:lstStyle/>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Projects that will live on and encourage reflection on Mississippi in 2026</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An investment in a larger project that strengthens how a community preserves and tells its story</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A project that is a lasting investment for your community</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A project related to the themes of the America250 Mississippi grants that will live on (publications, online archives, digitization of a significant historical collection)</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A documentary film that is used as an interpretive orientation to an existing museum exhibit(s)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Documentary film projects, related to the America250 Mississippi grant themes, that is broadcast statewide or reaches </a:t>
            </a:r>
            <a:r>
              <a:rPr lang="en-US" sz="1600">
                <a:solidFill>
                  <a:schemeClr val="bg1"/>
                </a:solidFill>
                <a:latin typeface="Open Serif Regular"/>
              </a:rPr>
              <a:t>a wide </a:t>
            </a:r>
            <a:r>
              <a:rPr lang="en-US" sz="1600" dirty="0">
                <a:solidFill>
                  <a:schemeClr val="bg1"/>
                </a:solidFill>
                <a:latin typeface="Open Serif Regular"/>
              </a:rPr>
              <a:t>audience</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An oral history that reflects your community’s history and is appropriately archived and made publicly accessible</a:t>
            </a:r>
          </a:p>
        </p:txBody>
      </p:sp>
    </p:spTree>
    <p:extLst>
      <p:ext uri="{BB962C8B-B14F-4D97-AF65-F5344CB8AC3E}">
        <p14:creationId xmlns:p14="http://schemas.microsoft.com/office/powerpoint/2010/main" val="126282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12A54-9B45-F633-4CBF-3D45B3601A3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52366B76-4327-4526-6A2E-D526A269C0C7}"/>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6C7F0E57-78FE-B623-A877-7C9878F0EDFA}"/>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F3A64F8D-2EA2-0482-6A72-4795C036A87C}"/>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Keys to a Successful Proposal</a:t>
            </a:r>
          </a:p>
        </p:txBody>
      </p:sp>
      <p:sp>
        <p:nvSpPr>
          <p:cNvPr id="2" name="TextBox 1">
            <a:extLst>
              <a:ext uri="{FF2B5EF4-FFF2-40B4-BE49-F238E27FC236}">
                <a16:creationId xmlns:a16="http://schemas.microsoft.com/office/drawing/2014/main" id="{3D1E8099-CCBF-D5AD-28E0-785DE9D3B288}"/>
              </a:ext>
            </a:extLst>
          </p:cNvPr>
          <p:cNvSpPr txBox="1"/>
          <p:nvPr/>
        </p:nvSpPr>
        <p:spPr>
          <a:xfrm>
            <a:off x="813687" y="1230355"/>
            <a:ext cx="5749041" cy="2846933"/>
          </a:xfrm>
          <a:prstGeom prst="rect">
            <a:avLst/>
          </a:prstGeom>
          <a:noFill/>
        </p:spPr>
        <p:txBody>
          <a:bodyPr wrap="square">
            <a:spAutoFit/>
          </a:bodyPr>
          <a:lstStyle/>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Ambitious projects that use the America250 anniversary to mark, elaborate, interpret and share your local history</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Other significant funding</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Collaborative partnerships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Demonstrated experience with similar projects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Clear Alignment with America250</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Consult with MHC Staff</a:t>
            </a:r>
          </a:p>
          <a:p>
            <a:pPr marL="800080" lvl="1" indent="-342891">
              <a:spcAft>
                <a:spcPts val="600"/>
              </a:spcAft>
              <a:buClr>
                <a:srgbClr val="F90000"/>
              </a:buClr>
              <a:buSzPct val="100000"/>
              <a:buFont typeface="Arial" panose="020B0604020202020204" pitchFamily="34" charset="0"/>
              <a:buChar char="•"/>
            </a:pPr>
            <a:endParaRPr lang="en-US" sz="1600" dirty="0">
              <a:solidFill>
                <a:schemeClr val="bg1"/>
              </a:solidFill>
              <a:latin typeface="Open Serif Regular"/>
            </a:endParaRPr>
          </a:p>
          <a:p>
            <a:pPr marL="800080" lvl="1" indent="-342891">
              <a:spcAft>
                <a:spcPts val="600"/>
              </a:spcAft>
              <a:buClr>
                <a:srgbClr val="F90000"/>
              </a:buClr>
              <a:buSzPct val="100000"/>
              <a:buFont typeface="Arial" panose="020B0604020202020204" pitchFamily="34" charset="0"/>
              <a:buChar char="•"/>
            </a:pPr>
            <a:endParaRPr lang="en-US" sz="1600" dirty="0">
              <a:solidFill>
                <a:schemeClr val="bg1"/>
              </a:solidFill>
              <a:latin typeface="Open Serif Regular"/>
            </a:endParaRPr>
          </a:p>
        </p:txBody>
      </p:sp>
    </p:spTree>
    <p:extLst>
      <p:ext uri="{BB962C8B-B14F-4D97-AF65-F5344CB8AC3E}">
        <p14:creationId xmlns:p14="http://schemas.microsoft.com/office/powerpoint/2010/main" val="39176899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0739F-5407-09E4-B430-D510CC22612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566AAEFC-F2D4-0AEC-C168-A579B03DF20C}"/>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5D9861CA-FF26-D0D8-DEC4-638495EE2DCF}"/>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B36E6BDA-2498-0E97-07DA-489A318A3204}"/>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Eligibility</a:t>
            </a:r>
          </a:p>
        </p:txBody>
      </p:sp>
      <p:sp>
        <p:nvSpPr>
          <p:cNvPr id="2" name="TextBox 1">
            <a:extLst>
              <a:ext uri="{FF2B5EF4-FFF2-40B4-BE49-F238E27FC236}">
                <a16:creationId xmlns:a16="http://schemas.microsoft.com/office/drawing/2014/main" id="{29A85FF2-BDD1-6481-9BCF-987977E11260}"/>
              </a:ext>
            </a:extLst>
          </p:cNvPr>
          <p:cNvSpPr txBox="1"/>
          <p:nvPr/>
        </p:nvSpPr>
        <p:spPr>
          <a:xfrm>
            <a:off x="813687" y="1230352"/>
            <a:ext cx="5749041" cy="3939540"/>
          </a:xfrm>
          <a:prstGeom prst="rect">
            <a:avLst/>
          </a:prstGeom>
          <a:noFill/>
        </p:spPr>
        <p:txBody>
          <a:bodyPr wrap="square">
            <a:spAutoFit/>
          </a:bodyPr>
          <a:lstStyle/>
          <a:p>
            <a:pPr>
              <a:spcAft>
                <a:spcPts val="600"/>
              </a:spcAft>
            </a:pPr>
            <a:r>
              <a:rPr lang="en-US" sz="1900" b="1" dirty="0">
                <a:solidFill>
                  <a:srgbClr val="3250FF"/>
                </a:solidFill>
                <a:latin typeface="Open Serif Regular"/>
              </a:rPr>
              <a:t>Who can apply for America250 Mississippi grants? </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Private nonprofit organizations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Local or statewide historical societies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Institutions of higher education</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State, local and Indian tribal governments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Community and cultural organizations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Educational and professional groups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Museums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Libraries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Public agencies &amp; municipalities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Non-commercial radio and television stations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Convention &amp; Visitors Bureaus</a:t>
            </a:r>
          </a:p>
        </p:txBody>
      </p:sp>
    </p:spTree>
    <p:extLst>
      <p:ext uri="{BB962C8B-B14F-4D97-AF65-F5344CB8AC3E}">
        <p14:creationId xmlns:p14="http://schemas.microsoft.com/office/powerpoint/2010/main" val="3912961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B3F6B-DDBC-510B-DEFA-716682B8047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31485FC-09BF-7475-65B4-7634598978FF}"/>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5E934E37-1D93-DF2E-103E-29A7D0327E81}"/>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48DBCCF8-B3E2-DA07-AD30-029D0E859293}"/>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Ineligible Uses</a:t>
            </a:r>
          </a:p>
        </p:txBody>
      </p:sp>
      <p:sp>
        <p:nvSpPr>
          <p:cNvPr id="2" name="TextBox 1">
            <a:extLst>
              <a:ext uri="{FF2B5EF4-FFF2-40B4-BE49-F238E27FC236}">
                <a16:creationId xmlns:a16="http://schemas.microsoft.com/office/drawing/2014/main" id="{DE911745-50AD-4D34-10AC-CA626200D59B}"/>
              </a:ext>
            </a:extLst>
          </p:cNvPr>
          <p:cNvSpPr txBox="1"/>
          <p:nvPr/>
        </p:nvSpPr>
        <p:spPr>
          <a:xfrm>
            <a:off x="813687" y="1230354"/>
            <a:ext cx="5749041" cy="2739211"/>
          </a:xfrm>
          <a:prstGeom prst="rect">
            <a:avLst/>
          </a:prstGeom>
          <a:noFill/>
        </p:spPr>
        <p:txBody>
          <a:bodyPr wrap="square">
            <a:spAutoFit/>
          </a:bodyPr>
          <a:lstStyle/>
          <a:p>
            <a:pPr>
              <a:spcAft>
                <a:spcPts val="600"/>
              </a:spcAft>
            </a:pPr>
            <a:r>
              <a:rPr lang="en-US" sz="1900" b="1" dirty="0">
                <a:solidFill>
                  <a:srgbClr val="3250FF"/>
                </a:solidFill>
                <a:latin typeface="Open Serif Regular"/>
              </a:rPr>
              <a:t>America250 Mississippi grants cannot be used for:</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Projects primarily intended to promote an organization or its programs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Salaries of employees associated with the applying organization or other overhead costs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Alcoholic beverages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Projects that advocate or promote a particular political, ideological, religious or partisan point of view</a:t>
            </a:r>
          </a:p>
          <a:p>
            <a:pPr marL="800080" lvl="1" indent="-342891">
              <a:spcAft>
                <a:spcPts val="600"/>
              </a:spcAft>
              <a:buClr>
                <a:srgbClr val="F90000"/>
              </a:buClr>
              <a:buSzPct val="100000"/>
              <a:buFont typeface="Arial" panose="020B0604020202020204" pitchFamily="34" charset="0"/>
              <a:buChar char="•"/>
            </a:pPr>
            <a:endParaRPr lang="en-US" sz="1600" dirty="0">
              <a:solidFill>
                <a:schemeClr val="bg1"/>
              </a:solidFill>
              <a:latin typeface="Open Serif Regular"/>
            </a:endParaRPr>
          </a:p>
        </p:txBody>
      </p:sp>
    </p:spTree>
    <p:extLst>
      <p:ext uri="{BB962C8B-B14F-4D97-AF65-F5344CB8AC3E}">
        <p14:creationId xmlns:p14="http://schemas.microsoft.com/office/powerpoint/2010/main" val="25594168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82744-4D4D-E778-CAC2-FEB5D11E13D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5B6D8DC-739D-8A6C-64B9-B5EC0BB0BDAA}"/>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675A80A7-C080-0829-4303-8C65AB187F2D}"/>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53B06AFB-4535-5F2A-4FF9-0C6E8B2475E3}"/>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Application Process</a:t>
            </a:r>
          </a:p>
        </p:txBody>
      </p:sp>
      <p:sp>
        <p:nvSpPr>
          <p:cNvPr id="2" name="TextBox 1">
            <a:extLst>
              <a:ext uri="{FF2B5EF4-FFF2-40B4-BE49-F238E27FC236}">
                <a16:creationId xmlns:a16="http://schemas.microsoft.com/office/drawing/2014/main" id="{65C88971-F4F3-FDE0-2A68-6A7C4E632E38}"/>
              </a:ext>
            </a:extLst>
          </p:cNvPr>
          <p:cNvSpPr txBox="1"/>
          <p:nvPr/>
        </p:nvSpPr>
        <p:spPr>
          <a:xfrm>
            <a:off x="813686" y="1230352"/>
            <a:ext cx="5844291" cy="707886"/>
          </a:xfrm>
          <a:prstGeom prst="rect">
            <a:avLst/>
          </a:prstGeom>
          <a:noFill/>
        </p:spPr>
        <p:txBody>
          <a:bodyPr wrap="square">
            <a:spAutoFit/>
          </a:bodyPr>
          <a:lstStyle/>
          <a:p>
            <a:pPr>
              <a:spcAft>
                <a:spcPts val="600"/>
              </a:spcAft>
            </a:pPr>
            <a:r>
              <a:rPr lang="en-US" sz="1900" b="1" dirty="0">
                <a:solidFill>
                  <a:srgbClr val="3250FF"/>
                </a:solidFill>
                <a:latin typeface="Open Serif Regular"/>
              </a:rPr>
              <a:t>Grant Guidelines &amp; Online Application Form </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hlinkClick r:id="rId2"/>
              </a:rPr>
              <a:t>https://america250.ms/grants/</a:t>
            </a:r>
            <a:endParaRPr lang="en-US" sz="1600" dirty="0">
              <a:solidFill>
                <a:schemeClr val="bg1"/>
              </a:solidFill>
              <a:latin typeface="Open Serif Regular"/>
            </a:endParaRPr>
          </a:p>
        </p:txBody>
      </p:sp>
      <p:pic>
        <p:nvPicPr>
          <p:cNvPr id="3" name="Picture 2">
            <a:extLst>
              <a:ext uri="{FF2B5EF4-FFF2-40B4-BE49-F238E27FC236}">
                <a16:creationId xmlns:a16="http://schemas.microsoft.com/office/drawing/2014/main" id="{33003343-C65F-9786-AD68-593D452B58EF}"/>
              </a:ext>
            </a:extLst>
          </p:cNvPr>
          <p:cNvPicPr>
            <a:picLocks noChangeAspect="1"/>
          </p:cNvPicPr>
          <p:nvPr/>
        </p:nvPicPr>
        <p:blipFill>
          <a:blip r:embed="rId3"/>
          <a:srcRect l="6678" t="12186" r="6295" b="11387"/>
          <a:stretch>
            <a:fillRect/>
          </a:stretch>
        </p:blipFill>
        <p:spPr>
          <a:xfrm>
            <a:off x="856822" y="2038255"/>
            <a:ext cx="5877780" cy="3225056"/>
          </a:xfrm>
          <a:prstGeom prst="rect">
            <a:avLst/>
          </a:prstGeom>
          <a:ln w="12700">
            <a:solidFill>
              <a:srgbClr val="F90000"/>
            </a:solidFill>
          </a:ln>
        </p:spPr>
      </p:pic>
    </p:spTree>
    <p:extLst>
      <p:ext uri="{BB962C8B-B14F-4D97-AF65-F5344CB8AC3E}">
        <p14:creationId xmlns:p14="http://schemas.microsoft.com/office/powerpoint/2010/main" val="473912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1BFB0-2FAB-2FE7-A49C-DE81E5338C1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E7A4F15-BF90-50E4-547A-6729EEF18F8E}"/>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AB6016E4-9AEB-9EB8-300F-54442DFFB219}"/>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65AA7742-4E4A-AA89-AB7E-555BD4AB0995}"/>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Application Process</a:t>
            </a:r>
          </a:p>
        </p:txBody>
      </p:sp>
      <p:sp>
        <p:nvSpPr>
          <p:cNvPr id="2" name="TextBox 1">
            <a:extLst>
              <a:ext uri="{FF2B5EF4-FFF2-40B4-BE49-F238E27FC236}">
                <a16:creationId xmlns:a16="http://schemas.microsoft.com/office/drawing/2014/main" id="{ED360248-272D-B88D-F03A-F041BC595FDB}"/>
              </a:ext>
            </a:extLst>
          </p:cNvPr>
          <p:cNvSpPr txBox="1"/>
          <p:nvPr/>
        </p:nvSpPr>
        <p:spPr>
          <a:xfrm>
            <a:off x="655983" y="1230353"/>
            <a:ext cx="6297432" cy="2446824"/>
          </a:xfrm>
          <a:prstGeom prst="rect">
            <a:avLst/>
          </a:prstGeom>
          <a:noFill/>
        </p:spPr>
        <p:txBody>
          <a:bodyPr wrap="square">
            <a:spAutoFit/>
          </a:bodyPr>
          <a:lstStyle/>
          <a:p>
            <a:pPr>
              <a:spcAft>
                <a:spcPts val="600"/>
              </a:spcAft>
            </a:pPr>
            <a:r>
              <a:rPr lang="en-US" sz="2000" b="1" dirty="0">
                <a:solidFill>
                  <a:srgbClr val="3250FF"/>
                </a:solidFill>
                <a:latin typeface="Open Serif Regular"/>
              </a:rPr>
              <a:t>How to Apply </a:t>
            </a:r>
          </a:p>
          <a:p>
            <a:pPr marL="800080" lvl="1" indent="-342891">
              <a:spcAft>
                <a:spcPts val="600"/>
              </a:spcAft>
              <a:buClr>
                <a:srgbClr val="F90000"/>
              </a:buClr>
              <a:buSzPct val="100000"/>
              <a:buFont typeface="Arial" panose="020B0604020202020204" pitchFamily="34" charset="0"/>
              <a:buChar char="•"/>
            </a:pPr>
            <a:r>
              <a:rPr lang="en-US" dirty="0">
                <a:solidFill>
                  <a:schemeClr val="bg1"/>
                </a:solidFill>
                <a:latin typeface="Open Serif Regular"/>
              </a:rPr>
              <a:t>Step One: Read through the grant guidelines. </a:t>
            </a:r>
          </a:p>
          <a:p>
            <a:pPr marL="800080" lvl="1" indent="-342891">
              <a:spcAft>
                <a:spcPts val="600"/>
              </a:spcAft>
              <a:buClr>
                <a:srgbClr val="F90000"/>
              </a:buClr>
              <a:buSzPct val="100000"/>
              <a:buFont typeface="Arial" panose="020B0604020202020204" pitchFamily="34" charset="0"/>
              <a:buChar char="•"/>
            </a:pPr>
            <a:r>
              <a:rPr lang="en-US" dirty="0">
                <a:solidFill>
                  <a:schemeClr val="bg1"/>
                </a:solidFill>
                <a:latin typeface="Open Serif Regular"/>
              </a:rPr>
              <a:t>Step Two: Discuss your project with MHC staff. </a:t>
            </a:r>
          </a:p>
          <a:p>
            <a:pPr marL="800080" lvl="1" indent="-342891">
              <a:spcAft>
                <a:spcPts val="600"/>
              </a:spcAft>
              <a:buClr>
                <a:srgbClr val="F90000"/>
              </a:buClr>
              <a:buSzPct val="100000"/>
              <a:buFont typeface="Arial" panose="020B0604020202020204" pitchFamily="34" charset="0"/>
              <a:buChar char="•"/>
            </a:pPr>
            <a:r>
              <a:rPr lang="en-US" dirty="0">
                <a:solidFill>
                  <a:schemeClr val="bg1"/>
                </a:solidFill>
                <a:latin typeface="Open Serif Regular"/>
              </a:rPr>
              <a:t>Step Three: Submit a rough draft of your grant application. </a:t>
            </a:r>
          </a:p>
          <a:p>
            <a:pPr marL="800080" lvl="1" indent="-342891">
              <a:spcAft>
                <a:spcPts val="600"/>
              </a:spcAft>
              <a:buClr>
                <a:srgbClr val="F90000"/>
              </a:buClr>
              <a:buSzPct val="100000"/>
              <a:buFont typeface="Arial" panose="020B0604020202020204" pitchFamily="34" charset="0"/>
              <a:buChar char="•"/>
            </a:pPr>
            <a:r>
              <a:rPr lang="en-US" dirty="0">
                <a:solidFill>
                  <a:schemeClr val="bg1"/>
                </a:solidFill>
                <a:latin typeface="Open Serif Regular"/>
              </a:rPr>
              <a:t>Step Four: Submit your online application.</a:t>
            </a:r>
          </a:p>
          <a:p>
            <a:pPr marL="1257269" lvl="2" indent="-342891">
              <a:spcAft>
                <a:spcPts val="600"/>
              </a:spcAft>
              <a:buClr>
                <a:srgbClr val="F90000"/>
              </a:buClr>
              <a:buSzPct val="100000"/>
              <a:buFont typeface="Courier New" panose="02070309020205020404" pitchFamily="49" charset="0"/>
              <a:buChar char="o"/>
            </a:pPr>
            <a:r>
              <a:rPr lang="en-US" dirty="0">
                <a:solidFill>
                  <a:schemeClr val="bg1"/>
                </a:solidFill>
                <a:latin typeface="Open Serif Regular"/>
                <a:hlinkClick r:id="rId2"/>
              </a:rPr>
              <a:t>www.mshumanities.org</a:t>
            </a:r>
            <a:r>
              <a:rPr lang="en-US" dirty="0">
                <a:solidFill>
                  <a:schemeClr val="bg1"/>
                </a:solidFill>
                <a:latin typeface="Open Serif Regular"/>
              </a:rPr>
              <a:t> </a:t>
            </a:r>
          </a:p>
        </p:txBody>
      </p:sp>
    </p:spTree>
    <p:extLst>
      <p:ext uri="{BB962C8B-B14F-4D97-AF65-F5344CB8AC3E}">
        <p14:creationId xmlns:p14="http://schemas.microsoft.com/office/powerpoint/2010/main" val="5203492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D22C2-C5DA-3A30-3129-918B2381700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B3EEF63-839D-78CA-8EF5-CFB330B58EF1}"/>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B0DB01B0-53BE-6699-ADD9-D9D9652BAF63}"/>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EC7720F5-A780-0D4A-00FE-93C01C735CFB}"/>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Frequently Asked Questions</a:t>
            </a:r>
          </a:p>
        </p:txBody>
      </p:sp>
      <p:sp>
        <p:nvSpPr>
          <p:cNvPr id="2" name="TextBox 1">
            <a:extLst>
              <a:ext uri="{FF2B5EF4-FFF2-40B4-BE49-F238E27FC236}">
                <a16:creationId xmlns:a16="http://schemas.microsoft.com/office/drawing/2014/main" id="{D6991B39-B555-C2FF-3AF4-9EFE560A788E}"/>
              </a:ext>
            </a:extLst>
          </p:cNvPr>
          <p:cNvSpPr txBox="1"/>
          <p:nvPr/>
        </p:nvSpPr>
        <p:spPr>
          <a:xfrm>
            <a:off x="487681" y="1230354"/>
            <a:ext cx="6623436" cy="4385816"/>
          </a:xfrm>
          <a:prstGeom prst="rect">
            <a:avLst/>
          </a:prstGeom>
          <a:noFill/>
        </p:spPr>
        <p:txBody>
          <a:bodyPr wrap="square">
            <a:spAutoFit/>
          </a:bodyPr>
          <a:lstStyle/>
          <a:p>
            <a:pPr marL="342891" lvl="0"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Can I partner/collaborate with other organizations on the same grant?</a:t>
            </a:r>
          </a:p>
          <a:p>
            <a:pPr marL="342891" lvl="0"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When can my program take place?</a:t>
            </a:r>
          </a:p>
          <a:p>
            <a:pPr marL="342891" lvl="0"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Can these grants fund a pre-existing event?</a:t>
            </a:r>
          </a:p>
          <a:p>
            <a:pPr marL="342891" lvl="0"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Will these grants fund artistic performances?</a:t>
            </a:r>
          </a:p>
          <a:p>
            <a:pPr marL="342891" lvl="0"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May I receive more than one America250 Mississippi grant?</a:t>
            </a:r>
          </a:p>
          <a:p>
            <a:pPr marL="342891" lvl="0"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May I receive an American250 Mississippi grant from the Mississippi Humanities Council and the Mississippi Arts Commission? </a:t>
            </a:r>
          </a:p>
          <a:p>
            <a:pPr marL="342891" lvl="0"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If I receive an America250 Mississippi grant, am I still eligible to apply for Mississippi Humanities Council grants?</a:t>
            </a:r>
          </a:p>
          <a:p>
            <a:pPr marL="342891" lvl="0"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How do the deadlines work?</a:t>
            </a:r>
          </a:p>
          <a:p>
            <a:pPr marL="342891" lvl="0"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If funded, when will I receive the money?</a:t>
            </a:r>
          </a:p>
          <a:p>
            <a:pPr marL="342891" lvl="0"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Do I have to finish the application in one sitting? </a:t>
            </a:r>
          </a:p>
          <a:p>
            <a:pPr marL="342891" lvl="0"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What is the grant review process?</a:t>
            </a:r>
          </a:p>
          <a:p>
            <a:pPr marL="342891" lvl="0"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Why are the America250 Mississippi logos so important?</a:t>
            </a:r>
          </a:p>
        </p:txBody>
      </p:sp>
    </p:spTree>
    <p:extLst>
      <p:ext uri="{BB962C8B-B14F-4D97-AF65-F5344CB8AC3E}">
        <p14:creationId xmlns:p14="http://schemas.microsoft.com/office/powerpoint/2010/main" val="12028528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BADC4-2190-C239-9364-DD9B69B0B4E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09DDE3D-D3B8-6841-9AB6-7109B7125241}"/>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A1AEAD04-C109-E9D8-7519-D9CD26A98DF9}"/>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EB5E0A05-093F-9F54-BD89-51187186683D}"/>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MHC’s Helpful Links</a:t>
            </a:r>
          </a:p>
        </p:txBody>
      </p:sp>
      <p:sp>
        <p:nvSpPr>
          <p:cNvPr id="2" name="TextBox 1">
            <a:extLst>
              <a:ext uri="{FF2B5EF4-FFF2-40B4-BE49-F238E27FC236}">
                <a16:creationId xmlns:a16="http://schemas.microsoft.com/office/drawing/2014/main" id="{EF523E6D-717C-3C80-4ED5-84129EF3E77E}"/>
              </a:ext>
            </a:extLst>
          </p:cNvPr>
          <p:cNvSpPr txBox="1"/>
          <p:nvPr/>
        </p:nvSpPr>
        <p:spPr>
          <a:xfrm>
            <a:off x="813686" y="1230352"/>
            <a:ext cx="5844291" cy="707886"/>
          </a:xfrm>
          <a:prstGeom prst="rect">
            <a:avLst/>
          </a:prstGeom>
          <a:noFill/>
        </p:spPr>
        <p:txBody>
          <a:bodyPr wrap="square">
            <a:spAutoFit/>
          </a:bodyPr>
          <a:lstStyle/>
          <a:p>
            <a:pPr>
              <a:spcAft>
                <a:spcPts val="600"/>
              </a:spcAft>
            </a:pPr>
            <a:r>
              <a:rPr lang="en-US" sz="1900" b="1" dirty="0">
                <a:solidFill>
                  <a:srgbClr val="3250FF"/>
                </a:solidFill>
                <a:latin typeface="Open Serif Regular"/>
              </a:rPr>
              <a:t>Grant Guidelines, Videos, PowerPoints, FAQ, and More </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mshumanities.org/grants/america250-mississippi-grants/</a:t>
            </a:r>
          </a:p>
        </p:txBody>
      </p:sp>
      <p:pic>
        <p:nvPicPr>
          <p:cNvPr id="3" name="Picture 2">
            <a:extLst>
              <a:ext uri="{FF2B5EF4-FFF2-40B4-BE49-F238E27FC236}">
                <a16:creationId xmlns:a16="http://schemas.microsoft.com/office/drawing/2014/main" id="{807A2F07-E5FB-AB4E-3D31-F0A0FA35AD59}"/>
              </a:ext>
            </a:extLst>
          </p:cNvPr>
          <p:cNvPicPr>
            <a:picLocks noChangeAspect="1"/>
          </p:cNvPicPr>
          <p:nvPr/>
        </p:nvPicPr>
        <p:blipFill>
          <a:blip r:embed="rId2" cstate="print">
            <a:extLst>
              <a:ext uri="{28A0092B-C50C-407E-A947-70E740481C1C}">
                <a14:useLocalDpi xmlns:a14="http://schemas.microsoft.com/office/drawing/2010/main" val="0"/>
              </a:ext>
            </a:extLst>
          </a:blip>
          <a:srcRect l="-152" t="2903" r="1208" b="12058"/>
          <a:stretch>
            <a:fillRect/>
          </a:stretch>
        </p:blipFill>
        <p:spPr>
          <a:xfrm>
            <a:off x="856822" y="2072675"/>
            <a:ext cx="5877780" cy="3225056"/>
          </a:xfrm>
          <a:prstGeom prst="rect">
            <a:avLst/>
          </a:prstGeom>
          <a:ln w="12700">
            <a:solidFill>
              <a:srgbClr val="F90000"/>
            </a:solidFill>
          </a:ln>
        </p:spPr>
      </p:pic>
    </p:spTree>
    <p:extLst>
      <p:ext uri="{BB962C8B-B14F-4D97-AF65-F5344CB8AC3E}">
        <p14:creationId xmlns:p14="http://schemas.microsoft.com/office/powerpoint/2010/main" val="28845955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92464-5018-0C4D-A72F-2BB54F08587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EDA3B21-A969-5294-CC20-A6C0DC0A9C05}"/>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8C666767-078F-E26A-D836-FE2FAFF41F40}"/>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DB509DEA-A624-FEFA-D842-46042F20E730}"/>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One-on-One Consultations</a:t>
            </a:r>
          </a:p>
        </p:txBody>
      </p:sp>
      <p:sp>
        <p:nvSpPr>
          <p:cNvPr id="2" name="TextBox 1">
            <a:extLst>
              <a:ext uri="{FF2B5EF4-FFF2-40B4-BE49-F238E27FC236}">
                <a16:creationId xmlns:a16="http://schemas.microsoft.com/office/drawing/2014/main" id="{3F214A66-797E-CFFC-625F-06DCC7645DF5}"/>
              </a:ext>
            </a:extLst>
          </p:cNvPr>
          <p:cNvSpPr txBox="1"/>
          <p:nvPr/>
        </p:nvSpPr>
        <p:spPr>
          <a:xfrm>
            <a:off x="3969774" y="2587812"/>
            <a:ext cx="3141345" cy="969496"/>
          </a:xfrm>
          <a:prstGeom prst="rect">
            <a:avLst/>
          </a:prstGeom>
          <a:noFill/>
        </p:spPr>
        <p:txBody>
          <a:bodyPr wrap="square">
            <a:spAutoFit/>
          </a:bodyPr>
          <a:lstStyle/>
          <a:p>
            <a:pPr algn="ctr"/>
            <a:r>
              <a:rPr lang="en-US" sz="1900" dirty="0">
                <a:solidFill>
                  <a:schemeClr val="bg1"/>
                </a:solidFill>
                <a:latin typeface="Open Serif Regular"/>
              </a:rPr>
              <a:t>Carol Andersen</a:t>
            </a:r>
          </a:p>
          <a:p>
            <a:pPr algn="ctr"/>
            <a:r>
              <a:rPr lang="en-US" sz="1900" dirty="0">
                <a:solidFill>
                  <a:schemeClr val="bg1"/>
                </a:solidFill>
                <a:latin typeface="Open Serif Regular"/>
                <a:hlinkClick r:id="rId2">
                  <a:extLst>
                    <a:ext uri="{A12FA001-AC4F-418D-AE19-62706E023703}">
                      <ahyp:hlinkClr xmlns:ahyp="http://schemas.microsoft.com/office/drawing/2018/hyperlinkcolor" val="tx"/>
                    </a:ext>
                  </a:extLst>
                </a:hlinkClick>
              </a:rPr>
              <a:t>carol@mhc.state.ms.us</a:t>
            </a:r>
            <a:endParaRPr lang="en-US" sz="1900" dirty="0">
              <a:solidFill>
                <a:schemeClr val="bg1"/>
              </a:solidFill>
              <a:latin typeface="Open Serif Regular"/>
            </a:endParaRPr>
          </a:p>
          <a:p>
            <a:pPr algn="ctr"/>
            <a:r>
              <a:rPr lang="en-US" sz="1900" dirty="0">
                <a:solidFill>
                  <a:schemeClr val="bg1"/>
                </a:solidFill>
                <a:latin typeface="Open Serif Regular"/>
              </a:rPr>
              <a:t>601-432-6754</a:t>
            </a:r>
          </a:p>
        </p:txBody>
      </p:sp>
      <p:pic>
        <p:nvPicPr>
          <p:cNvPr id="1026" name="Picture 2" descr="Carol Andersen : Assistant Director">
            <a:extLst>
              <a:ext uri="{FF2B5EF4-FFF2-40B4-BE49-F238E27FC236}">
                <a16:creationId xmlns:a16="http://schemas.microsoft.com/office/drawing/2014/main" id="{69E7E31D-343F-143C-92E1-8FECC165050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071" y="1415211"/>
            <a:ext cx="3314700" cy="331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4994087"/>
      </p:ext>
    </p:extLst>
  </p:cSld>
  <p:clrMapOvr>
    <a:masterClrMapping/>
  </p:clrMapOvr>
</p:sld>
</file>

<file path=ppt/theme/theme1.xml><?xml version="1.0" encoding="utf-8"?>
<a:theme xmlns:a="http://schemas.openxmlformats.org/drawingml/2006/main" name="Office Theme">
  <a:themeElements>
    <a:clrScheme name="MHC50 Grants Presentation">
      <a:dk1>
        <a:srgbClr val="000000"/>
      </a:dk1>
      <a:lt1>
        <a:srgbClr val="000000"/>
      </a:lt1>
      <a:dk2>
        <a:srgbClr val="000000"/>
      </a:dk2>
      <a:lt2>
        <a:srgbClr val="000000"/>
      </a:lt2>
      <a:accent1>
        <a:srgbClr val="000000"/>
      </a:accent1>
      <a:accent2>
        <a:srgbClr val="000000"/>
      </a:accent2>
      <a:accent3>
        <a:srgbClr val="000000"/>
      </a:accent3>
      <a:accent4>
        <a:srgbClr val="000000"/>
      </a:accent4>
      <a:accent5>
        <a:srgbClr val="000000"/>
      </a:accent5>
      <a:accent6>
        <a:srgbClr val="000000"/>
      </a:accent6>
      <a:hlink>
        <a:srgbClr val="000000"/>
      </a:hlink>
      <a:folHlink>
        <a:srgbClr val="800080"/>
      </a:folHlink>
    </a:clrScheme>
    <a:fontScheme name="Grants">
      <a:majorFont>
        <a:latin typeface="Franklin Gothic Heavy"/>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9172</TotalTime>
  <Words>1274</Words>
  <Application>Microsoft Office PowerPoint</Application>
  <PresentationFormat>Custom</PresentationFormat>
  <Paragraphs>122</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sliderocket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sliderocket</dc:creator>
  <cp:lastModifiedBy>Carol Andersen</cp:lastModifiedBy>
  <cp:revision>170</cp:revision>
  <cp:lastPrinted>2014-09-24T21:44:35Z</cp:lastPrinted>
  <dcterms:created xsi:type="dcterms:W3CDTF">2011-03-14T23:12:30Z</dcterms:created>
  <dcterms:modified xsi:type="dcterms:W3CDTF">2025-11-05T17:18:55Z</dcterms:modified>
</cp:coreProperties>
</file>